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4"/>
  </p:notesMasterIdLst>
  <p:sldIdLst>
    <p:sldId id="256" r:id="rId5"/>
    <p:sldId id="273" r:id="rId6"/>
    <p:sldId id="274" r:id="rId7"/>
    <p:sldId id="257" r:id="rId8"/>
    <p:sldId id="259" r:id="rId9"/>
    <p:sldId id="277" r:id="rId10"/>
    <p:sldId id="260" r:id="rId11"/>
    <p:sldId id="276" r:id="rId12"/>
    <p:sldId id="278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swald" panose="00000500000000000000" pitchFamily="2" charset="0"/>
      <p:regular r:id="rId19"/>
      <p:bold r:id="rId20"/>
    </p:embeddedFont>
    <p:embeddedFont>
      <p:font typeface="Oswald SemiBold" panose="00000700000000000000" pitchFamily="2" charset="0"/>
      <p:regular r:id="rId21"/>
      <p:bold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081786911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081786911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6905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081786911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081786911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6407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e8d4c33a2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e8d4c33a2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081786911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081786911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081786911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081786911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/>
              <a:t>Testissä näytteenottotikku on </a:t>
            </a:r>
            <a:r>
              <a:rPr lang="fi-FI"/>
              <a:t>selkeästi kestävämpi </a:t>
            </a:r>
            <a:r>
              <a:rPr lang="fi-FI" dirty="0"/>
              <a:t>kuin </a:t>
            </a:r>
            <a:r>
              <a:rPr lang="fi-FI" dirty="0" err="1"/>
              <a:t>esim</a:t>
            </a:r>
            <a:r>
              <a:rPr lang="fi-FI" dirty="0"/>
              <a:t> Boson. Testissä tarvitse erikseen kaataa näyteliuos putkeen, vaan se on valmiina siinä. Tämä helpottaa testin onnistumista.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5709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08be84420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08be84420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8be844207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08be844207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8224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08be84420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08be84420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5144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6"/>
            <a:ext cx="8520601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1" y="2834126"/>
            <a:ext cx="8520601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9" y="466321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i" smtClean="0"/>
              <a:pPr/>
              <a:t>‹#›</a:t>
            </a:fld>
            <a:endParaRPr lang="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9" y="466321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i" smtClean="0"/>
              <a:pPr/>
              <a:t>‹#›</a:t>
            </a:fld>
            <a:endParaRPr lang="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1" y="2150852"/>
            <a:ext cx="8520601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9" y="466321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i" smtClean="0"/>
              <a:pPr/>
              <a:t>‹#›</a:t>
            </a:fld>
            <a:endParaRPr lang="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1" y="445027"/>
            <a:ext cx="852060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601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12" lvl="0" indent="-34290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23" lvl="1" indent="-317508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34" lvl="2" indent="-31750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46" lvl="3" indent="-317508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57" lvl="4" indent="-317508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68" lvl="5" indent="-31750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80" lvl="6" indent="-317508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92" lvl="7" indent="-317508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902" lvl="8" indent="-31750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9" y="466321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i" smtClean="0"/>
              <a:pPr/>
              <a:t>‹#›</a:t>
            </a:fld>
            <a:endParaRPr lang="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1" y="445027"/>
            <a:ext cx="852060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2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12" lvl="0" indent="-317508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1"/>
            </a:lvl1pPr>
            <a:lvl2pPr marL="914423" lvl="1" indent="-304808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34" lvl="2" indent="-304808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46" lvl="3" indent="-304808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57" lvl="4" indent="-304808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68" lvl="5" indent="-304808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80" lvl="6" indent="-304808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92" lvl="7" indent="-304808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902" lvl="8" indent="-304808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2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12" lvl="0" indent="-317508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1"/>
            </a:lvl1pPr>
            <a:lvl2pPr marL="914423" lvl="1" indent="-304808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34" lvl="2" indent="-304808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46" lvl="3" indent="-304808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57" lvl="4" indent="-304808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68" lvl="5" indent="-304808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80" lvl="6" indent="-304808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92" lvl="7" indent="-304808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902" lvl="8" indent="-304808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9" y="466321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i" smtClean="0"/>
              <a:pPr/>
              <a:t>‹#›</a:t>
            </a:fld>
            <a:endParaRPr lang="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1" y="555602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1" y="1389601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12" lvl="0" indent="-304808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23" lvl="1" indent="-304808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34" lvl="2" indent="-304808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46" lvl="3" indent="-304808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57" lvl="4" indent="-304808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68" lvl="5" indent="-304808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80" lvl="6" indent="-304808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92" lvl="7" indent="-304808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902" lvl="8" indent="-304808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9" y="466321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i" smtClean="0"/>
              <a:pPr/>
              <a:t>‹#›</a:t>
            </a:fld>
            <a:endParaRPr lang="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1" y="450152"/>
            <a:ext cx="6367801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9" y="466321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i" smtClean="0"/>
              <a:pPr/>
              <a:t>‹#›</a:t>
            </a:fld>
            <a:endParaRPr lang="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5" y="1233176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5" y="2803078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3" y="724076"/>
            <a:ext cx="3837001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12" lvl="0" indent="-34290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23" lvl="1" indent="-317508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34" lvl="2" indent="-31750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46" lvl="3" indent="-317508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57" lvl="4" indent="-317508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68" lvl="5" indent="-31750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80" lvl="6" indent="-317508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92" lvl="7" indent="-317508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902" lvl="8" indent="-31750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9" y="466321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i" smtClean="0"/>
              <a:pPr/>
              <a:t>‹#›</a:t>
            </a:fld>
            <a:endParaRPr lang="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7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12" lvl="0" indent="-22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9" y="466321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i" smtClean="0"/>
              <a:pPr/>
              <a:t>‹#›</a:t>
            </a:fld>
            <a:endParaRPr lang="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1" y="1106126"/>
            <a:ext cx="8520601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1" y="3152226"/>
            <a:ext cx="8520601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12" lvl="0" indent="-342908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23" lvl="1" indent="-317508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34" lvl="2" indent="-317508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46" lvl="3" indent="-317508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57" lvl="4" indent="-317508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68" lvl="5" indent="-317508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80" lvl="6" indent="-317508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92" lvl="7" indent="-317508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902" lvl="8" indent="-317508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9" y="466321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i" smtClean="0"/>
              <a:pPr/>
              <a:t>‹#›</a:t>
            </a:fld>
            <a:endParaRPr lang="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1" y="445027"/>
            <a:ext cx="85206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601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9" y="466321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1">
                <a:solidFill>
                  <a:schemeClr val="dk2"/>
                </a:solidFill>
              </a:defRPr>
            </a:lvl1pPr>
            <a:lvl2pPr lvl="1" algn="r">
              <a:buNone/>
              <a:defRPr sz="1001">
                <a:solidFill>
                  <a:schemeClr val="dk2"/>
                </a:solidFill>
              </a:defRPr>
            </a:lvl2pPr>
            <a:lvl3pPr lvl="2" algn="r">
              <a:buNone/>
              <a:defRPr sz="1001">
                <a:solidFill>
                  <a:schemeClr val="dk2"/>
                </a:solidFill>
              </a:defRPr>
            </a:lvl3pPr>
            <a:lvl4pPr lvl="3" algn="r">
              <a:buNone/>
              <a:defRPr sz="1001">
                <a:solidFill>
                  <a:schemeClr val="dk2"/>
                </a:solidFill>
              </a:defRPr>
            </a:lvl4pPr>
            <a:lvl5pPr lvl="4" algn="r">
              <a:buNone/>
              <a:defRPr sz="1001">
                <a:solidFill>
                  <a:schemeClr val="dk2"/>
                </a:solidFill>
              </a:defRPr>
            </a:lvl5pPr>
            <a:lvl6pPr lvl="5" algn="r">
              <a:buNone/>
              <a:defRPr sz="1001">
                <a:solidFill>
                  <a:schemeClr val="dk2"/>
                </a:solidFill>
              </a:defRPr>
            </a:lvl6pPr>
            <a:lvl7pPr lvl="6" algn="r">
              <a:buNone/>
              <a:defRPr sz="1001">
                <a:solidFill>
                  <a:schemeClr val="dk2"/>
                </a:solidFill>
              </a:defRPr>
            </a:lvl7pPr>
            <a:lvl8pPr lvl="7" algn="r">
              <a:buNone/>
              <a:defRPr sz="1001">
                <a:solidFill>
                  <a:schemeClr val="dk2"/>
                </a:solidFill>
              </a:defRPr>
            </a:lvl8pPr>
            <a:lvl9pPr lvl="8" algn="r">
              <a:buNone/>
              <a:defRPr sz="1001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fi" smtClean="0"/>
              <a:pPr/>
              <a:t>‹#›</a:t>
            </a:fld>
            <a:endParaRPr lang="fi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vid19aaz.com/en/autotes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hL1i88RNg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youtube.com/watch?v=ohL1i88RNgk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0" y="242700"/>
            <a:ext cx="9144000" cy="49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1616702" y="1500140"/>
            <a:ext cx="5910601" cy="172590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r>
              <a:rPr lang="fi" sz="4800" b="1" dirty="0">
                <a:solidFill>
                  <a:srgbClr val="1E1E1E"/>
                </a:solidFill>
                <a:latin typeface="Oswald"/>
                <a:ea typeface="Oswald"/>
                <a:cs typeface="Oswald"/>
                <a:sym typeface="Oswald"/>
              </a:rPr>
              <a:t>KORONA PIKATESTIT</a:t>
            </a:r>
            <a:endParaRPr sz="4800" b="1" dirty="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0" y="0"/>
            <a:ext cx="9144000" cy="242700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endParaRPr sz="1401"/>
          </a:p>
        </p:txBody>
      </p:sp>
      <p:sp>
        <p:nvSpPr>
          <p:cNvPr id="58" name="Google Shape;58;p13"/>
          <p:cNvSpPr/>
          <p:nvPr/>
        </p:nvSpPr>
        <p:spPr>
          <a:xfrm>
            <a:off x="2" y="4633628"/>
            <a:ext cx="9143998" cy="510000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sz="11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/>
          <p:nvPr/>
        </p:nvSpPr>
        <p:spPr>
          <a:xfrm>
            <a:off x="0" y="-1"/>
            <a:ext cx="9144000" cy="250031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endParaRPr sz="1401"/>
          </a:p>
        </p:txBody>
      </p:sp>
      <p:sp>
        <p:nvSpPr>
          <p:cNvPr id="91" name="Google Shape;91;p16"/>
          <p:cNvSpPr/>
          <p:nvPr/>
        </p:nvSpPr>
        <p:spPr>
          <a:xfrm>
            <a:off x="2" y="4633628"/>
            <a:ext cx="9280500" cy="510000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sz="1100" dirty="0">
              <a:solidFill>
                <a:schemeClr val="lt1"/>
              </a:solidFill>
            </a:endParaRPr>
          </a:p>
        </p:txBody>
      </p:sp>
      <p:sp>
        <p:nvSpPr>
          <p:cNvPr id="92" name="Google Shape;92;p16"/>
          <p:cNvSpPr txBox="1">
            <a:spLocks noGrp="1"/>
          </p:cNvSpPr>
          <p:nvPr>
            <p:ph type="ctrTitle"/>
          </p:nvPr>
        </p:nvSpPr>
        <p:spPr>
          <a:xfrm>
            <a:off x="288501" y="626376"/>
            <a:ext cx="4214700" cy="96720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r>
              <a:rPr lang="fi" sz="3200" dirty="0">
                <a:solidFill>
                  <a:srgbClr val="1E1E1E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VALMISTAJA</a:t>
            </a:r>
            <a:endParaRPr sz="4400" dirty="0"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288500" y="1749750"/>
            <a:ext cx="5597950" cy="2573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6" tIns="91426" rIns="91426" bIns="91426" anchor="t" anchorCtr="0">
            <a:spAutoFit/>
          </a:bodyPr>
          <a:lstStyle/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●"/>
              <a:tabLst/>
              <a:defRPr/>
            </a:pPr>
            <a:r>
              <a:rPr kumimoji="0" lang="fi-FI" sz="15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AAZ on ranskalainen 25-vuoden kokemuksen diagnostiikka-alalta omaava yritys</a:t>
            </a: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●"/>
              <a:tabLst/>
              <a:defRPr/>
            </a:pPr>
            <a:r>
              <a:rPr kumimoji="0" lang="fi-FI" sz="15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Tehnyt mm. HIV-testin vuonna 2015</a:t>
            </a: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●"/>
              <a:tabLst/>
              <a:defRPr/>
            </a:pPr>
            <a:r>
              <a:rPr kumimoji="0" lang="fi-FI" sz="15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Tekee yhteistyötä Ranskan hallituksen kanssa</a:t>
            </a: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●"/>
              <a:tabLst/>
              <a:defRPr/>
            </a:pPr>
            <a:r>
              <a:rPr kumimoji="0" lang="fi-FI" sz="15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Myynyt kesästä 2021 lähtien yli 50 miljoonaa koronatestiä</a:t>
            </a: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●"/>
              <a:tabLst/>
              <a:defRPr/>
            </a:pPr>
            <a:endParaRPr kumimoji="0" lang="fi-FI" sz="15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●"/>
              <a:tabLst/>
              <a:defRPr/>
            </a:pPr>
            <a:r>
              <a:rPr lang="fi-FI" sz="1500" dirty="0">
                <a:solidFill>
                  <a:srgbClr val="595959"/>
                </a:solidFill>
              </a:rPr>
              <a:t>Maahantuoja suomalainen </a:t>
            </a:r>
            <a:r>
              <a:rPr lang="fi-FI" sz="1500" dirty="0" err="1">
                <a:solidFill>
                  <a:srgbClr val="595959"/>
                </a:solidFill>
              </a:rPr>
              <a:t>Co</a:t>
            </a:r>
            <a:r>
              <a:rPr lang="fi-FI" sz="1500" dirty="0">
                <a:solidFill>
                  <a:srgbClr val="595959"/>
                </a:solidFill>
              </a:rPr>
              <a:t> </a:t>
            </a:r>
            <a:r>
              <a:rPr lang="fi-FI" sz="1500" dirty="0" err="1">
                <a:solidFill>
                  <a:srgbClr val="595959"/>
                </a:solidFill>
              </a:rPr>
              <a:t>Test</a:t>
            </a:r>
            <a:r>
              <a:rPr lang="fi-FI" sz="1500" dirty="0">
                <a:solidFill>
                  <a:srgbClr val="595959"/>
                </a:solidFill>
              </a:rPr>
              <a:t> Finland Oy, joka myy tuotteet mm. teollisuuden ja </a:t>
            </a:r>
            <a:r>
              <a:rPr lang="fi-FI" sz="1500" dirty="0" err="1">
                <a:solidFill>
                  <a:srgbClr val="595959"/>
                </a:solidFill>
              </a:rPr>
              <a:t>julkishallinnnon</a:t>
            </a:r>
            <a:r>
              <a:rPr lang="fi-FI" sz="1500" dirty="0">
                <a:solidFill>
                  <a:srgbClr val="595959"/>
                </a:solidFill>
              </a:rPr>
              <a:t> asiakkaille. Oy Transmeri Ab:lla yksinoikeus vähittäiskauppatuotteille.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E2B5806-44C0-4549-9071-1E5E8EA11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330" y="1973452"/>
            <a:ext cx="2578589" cy="93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25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/>
          <p:nvPr/>
        </p:nvSpPr>
        <p:spPr>
          <a:xfrm>
            <a:off x="0" y="0"/>
            <a:ext cx="9144000" cy="227850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endParaRPr sz="1401"/>
          </a:p>
        </p:txBody>
      </p:sp>
      <p:sp>
        <p:nvSpPr>
          <p:cNvPr id="91" name="Google Shape;91;p16"/>
          <p:cNvSpPr/>
          <p:nvPr/>
        </p:nvSpPr>
        <p:spPr>
          <a:xfrm>
            <a:off x="2" y="4664868"/>
            <a:ext cx="9143998" cy="478759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sz="1100" dirty="0">
              <a:solidFill>
                <a:schemeClr val="lt1"/>
              </a:solidFill>
            </a:endParaRPr>
          </a:p>
        </p:txBody>
      </p:sp>
      <p:sp>
        <p:nvSpPr>
          <p:cNvPr id="92" name="Google Shape;92;p16"/>
          <p:cNvSpPr txBox="1">
            <a:spLocks noGrp="1"/>
          </p:cNvSpPr>
          <p:nvPr>
            <p:ph type="ctrTitle"/>
          </p:nvPr>
        </p:nvSpPr>
        <p:spPr>
          <a:xfrm>
            <a:off x="2511151" y="353908"/>
            <a:ext cx="4214700" cy="62378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r>
              <a:rPr lang="fi" sz="3200" dirty="0">
                <a:solidFill>
                  <a:srgbClr val="1E1E1E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TESTIMME KULUTTAJILLE</a:t>
            </a:r>
            <a:endParaRPr sz="4400" dirty="0"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536C4778-4F1D-4A07-92C4-CC871F0BB56F}"/>
              </a:ext>
            </a:extLst>
          </p:cNvPr>
          <p:cNvSpPr txBox="1">
            <a:spLocks/>
          </p:cNvSpPr>
          <p:nvPr/>
        </p:nvSpPr>
        <p:spPr>
          <a:xfrm>
            <a:off x="0" y="1119303"/>
            <a:ext cx="4602955" cy="789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i-FI" sz="1500" b="1" dirty="0"/>
              <a:t>COVID KOTITESTI</a:t>
            </a:r>
          </a:p>
          <a:p>
            <a:endParaRPr lang="fi-FI" sz="1500" b="1" dirty="0"/>
          </a:p>
        </p:txBody>
      </p:sp>
      <p:pic>
        <p:nvPicPr>
          <p:cNvPr id="12" name="Google Shape;70;p14">
            <a:extLst>
              <a:ext uri="{FF2B5EF4-FFF2-40B4-BE49-F238E27FC236}">
                <a16:creationId xmlns:a16="http://schemas.microsoft.com/office/drawing/2014/main" id="{A195A3C9-639A-47A2-B4D4-D6E0AF351A0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1290" y="1746298"/>
            <a:ext cx="2000679" cy="254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64E26F71-4C12-430E-BEC7-EC0931A93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304" y="1568897"/>
            <a:ext cx="1749909" cy="245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413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661727" y="563708"/>
            <a:ext cx="4326300" cy="1752000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fi" sz="1349" b="1" dirty="0">
                <a:solidFill>
                  <a:srgbClr val="545454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rPr>
              <a:t>Aikuisten pikatesti </a:t>
            </a:r>
            <a:endParaRPr sz="1349" b="1" dirty="0">
              <a:solidFill>
                <a:srgbClr val="545454"/>
              </a:solidFill>
              <a:highlight>
                <a:srgbClr val="FFFFFF"/>
              </a:highlight>
              <a:latin typeface="Oswald"/>
              <a:ea typeface="Oswald"/>
              <a:cs typeface="Oswald"/>
              <a:sym typeface="Oswald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fi" sz="1401" b="1" dirty="0">
                <a:solidFill>
                  <a:srgbClr val="545454"/>
                </a:solidFill>
                <a:latin typeface="Oswald"/>
                <a:ea typeface="Oswald"/>
                <a:cs typeface="Oswald"/>
                <a:sym typeface="Oswald"/>
              </a:rPr>
              <a:t>Helppo käyttää ja tulos jo 15 minuutissa</a:t>
            </a:r>
            <a:endParaRPr sz="1401" b="1" dirty="0">
              <a:solidFill>
                <a:srgbClr val="54545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fi" sz="1401" b="1" dirty="0">
                <a:solidFill>
                  <a:srgbClr val="545454"/>
                </a:solidFill>
                <a:latin typeface="Oswald"/>
                <a:ea typeface="Oswald"/>
                <a:cs typeface="Oswald"/>
                <a:sym typeface="Oswald"/>
              </a:rPr>
              <a:t>Relatiivinen virheettömyys 99.5%</a:t>
            </a:r>
            <a:endParaRPr sz="1401" b="1" dirty="0">
              <a:solidFill>
                <a:srgbClr val="54545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fi" sz="1401" b="1" dirty="0">
                <a:solidFill>
                  <a:srgbClr val="545454"/>
                </a:solidFill>
                <a:latin typeface="Oswald"/>
                <a:ea typeface="Oswald"/>
                <a:cs typeface="Oswald"/>
                <a:sym typeface="Oswald"/>
              </a:rPr>
              <a:t>Tunnistaa myös olemassaolevat virusmuunnokset</a:t>
            </a:r>
            <a:endParaRPr sz="1401" b="1" dirty="0">
              <a:solidFill>
                <a:srgbClr val="54545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3729" y="776633"/>
            <a:ext cx="257998" cy="2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/>
          <p:nvPr/>
        </p:nvSpPr>
        <p:spPr>
          <a:xfrm>
            <a:off x="0" y="0"/>
            <a:ext cx="9144000" cy="227850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endParaRPr sz="1401"/>
          </a:p>
        </p:txBody>
      </p:sp>
      <p:sp>
        <p:nvSpPr>
          <p:cNvPr id="66" name="Google Shape;66;p14"/>
          <p:cNvSpPr/>
          <p:nvPr/>
        </p:nvSpPr>
        <p:spPr>
          <a:xfrm>
            <a:off x="2" y="4633628"/>
            <a:ext cx="9143998" cy="509872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sz="1100" dirty="0">
              <a:solidFill>
                <a:schemeClr val="lt1"/>
              </a:solidFill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3729" y="1191334"/>
            <a:ext cx="257998" cy="2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3729" y="1584621"/>
            <a:ext cx="257998" cy="2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3729" y="1977895"/>
            <a:ext cx="257998" cy="2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302" y="629701"/>
            <a:ext cx="2612795" cy="36021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305175" y="2571751"/>
            <a:ext cx="5305500" cy="178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6" tIns="91426" rIns="91426" bIns="91426" anchor="t" anchorCtr="0">
            <a:spAutoFit/>
          </a:bodyPr>
          <a:lstStyle/>
          <a:p>
            <a:r>
              <a:rPr lang="fi" sz="1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Laadukas EUROOPPALAINEN SARS-CoV-2 -antigeenipikatesti henkilökohtaiseen ja ammatilliseen käyttöön</a:t>
            </a:r>
            <a:endParaRPr sz="12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i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autotest COVID-VIRO®-antigeenipikatesti on yksivaiheinen in vitro -testi, mikä perustuu immonokromatografiaan. Pikatesti on kehitetty nopeaan, kvalitatiiviseen SARS-CoV-2-viruksen antigeenimääritykseen COVID-19 epäiltyjen henkilöiden nenän etuosasta otettavista näytteistä seitsemän päivän aikana oireiden ilmaantumisesta.</a:t>
            </a:r>
            <a:endParaRPr sz="12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/>
          <p:nvPr/>
        </p:nvSpPr>
        <p:spPr>
          <a:xfrm>
            <a:off x="8102" y="0"/>
            <a:ext cx="9135898" cy="227850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endParaRPr sz="1401"/>
          </a:p>
        </p:txBody>
      </p:sp>
      <p:sp>
        <p:nvSpPr>
          <p:cNvPr id="91" name="Google Shape;91;p16"/>
          <p:cNvSpPr/>
          <p:nvPr/>
        </p:nvSpPr>
        <p:spPr>
          <a:xfrm>
            <a:off x="2" y="4633628"/>
            <a:ext cx="9143998" cy="509872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sz="1100" dirty="0">
              <a:solidFill>
                <a:schemeClr val="lt1"/>
              </a:solidFill>
            </a:endParaRPr>
          </a:p>
        </p:txBody>
      </p:sp>
      <p:sp>
        <p:nvSpPr>
          <p:cNvPr id="92" name="Google Shape;92;p16"/>
          <p:cNvSpPr txBox="1">
            <a:spLocks noGrp="1"/>
          </p:cNvSpPr>
          <p:nvPr>
            <p:ph type="ctrTitle"/>
          </p:nvPr>
        </p:nvSpPr>
        <p:spPr>
          <a:xfrm>
            <a:off x="288501" y="626376"/>
            <a:ext cx="4214700" cy="96720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pPr algn="l"/>
            <a:r>
              <a:rPr lang="fi" sz="1801">
                <a:solidFill>
                  <a:srgbClr val="1E1E1E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autotest COVID-VIRO®-antigeenipikatesti</a:t>
            </a:r>
            <a:endParaRPr sz="2800"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288501" y="1749750"/>
            <a:ext cx="4214700" cy="2240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6" tIns="91426" rIns="91426" bIns="91426" anchor="t" anchorCtr="0">
            <a:spAutoFit/>
          </a:bodyPr>
          <a:lstStyle/>
          <a:p>
            <a:pPr marL="457212" indent="-304808">
              <a:lnSpc>
                <a:spcPct val="115000"/>
              </a:lnSpc>
              <a:spcBef>
                <a:spcPts val="1200"/>
              </a:spcBef>
              <a:buClr>
                <a:schemeClr val="dk2"/>
              </a:buClr>
              <a:buSzPts val="1200"/>
              <a:buFont typeface="Calibri"/>
              <a:buChar char="●"/>
            </a:pPr>
            <a:r>
              <a:rPr lang="fi" sz="12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Ranskalainen (EU) yksittäispakattu nenän etuosasta vanupuikolla suoritettava pikatesti</a:t>
            </a:r>
            <a:endParaRPr sz="12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12" indent="-304808">
              <a:lnSpc>
                <a:spcPct val="115000"/>
              </a:lnSpc>
              <a:buClr>
                <a:schemeClr val="dk2"/>
              </a:buClr>
              <a:buSzPts val="1200"/>
              <a:buFont typeface="Calibri"/>
              <a:buChar char="●"/>
            </a:pPr>
            <a:r>
              <a:rPr lang="fi" sz="12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Kuluttajamyyntipakkaus 200x70x20mm</a:t>
            </a:r>
            <a:endParaRPr sz="12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12" indent="-304808">
              <a:lnSpc>
                <a:spcPct val="115000"/>
              </a:lnSpc>
              <a:buClr>
                <a:schemeClr val="dk2"/>
              </a:buClr>
              <a:buSzPts val="1200"/>
              <a:buFont typeface="Calibri"/>
              <a:buChar char="●"/>
            </a:pPr>
            <a:r>
              <a:rPr lang="fi" sz="12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Nopea tulos minuuteissa (15min)</a:t>
            </a:r>
            <a:endParaRPr sz="12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12" indent="-304808">
              <a:lnSpc>
                <a:spcPct val="115000"/>
              </a:lnSpc>
              <a:buClr>
                <a:schemeClr val="dk2"/>
              </a:buClr>
              <a:buSzPts val="1200"/>
              <a:buFont typeface="Calibri"/>
              <a:buChar char="●"/>
            </a:pPr>
            <a:r>
              <a:rPr lang="fi" sz="12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Säilytys huoneenlämmössä 2°C - 30°C, Säilyvyys 24kk.</a:t>
            </a:r>
            <a:endParaRPr sz="12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12" indent="-304808">
              <a:lnSpc>
                <a:spcPct val="115000"/>
              </a:lnSpc>
              <a:buClr>
                <a:schemeClr val="dk2"/>
              </a:buClr>
              <a:buSzPts val="1200"/>
              <a:buFont typeface="Calibri"/>
              <a:buChar char="●"/>
            </a:pPr>
            <a:r>
              <a:rPr lang="fi" sz="12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Relatiivinen tarkkuus: 99,5% (95%CI:98.2%-100.0%)</a:t>
            </a:r>
            <a:endParaRPr sz="12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12" indent="-304808">
              <a:lnSpc>
                <a:spcPct val="115000"/>
              </a:lnSpc>
              <a:buClr>
                <a:schemeClr val="dk2"/>
              </a:buClr>
              <a:buSzPts val="1200"/>
              <a:buFont typeface="Calibri"/>
              <a:buChar char="●"/>
            </a:pPr>
            <a:r>
              <a:rPr lang="fi" sz="12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Valmistaja: AAZ-LMB, France</a:t>
            </a:r>
            <a:r>
              <a:rPr lang="fi" sz="1200" dirty="0">
                <a:solidFill>
                  <a:schemeClr val="dk2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covid19aaz.com</a:t>
            </a:r>
            <a:endParaRPr lang="fi" sz="1200" dirty="0">
              <a:solidFill>
                <a:schemeClr val="dk2"/>
              </a:solidFill>
              <a:uFill>
                <a:noFill/>
              </a:uFill>
              <a:latin typeface="Calibri"/>
              <a:ea typeface="Calibri"/>
              <a:cs typeface="Calibri"/>
              <a:sym typeface="Calibri"/>
            </a:endParaRPr>
          </a:p>
          <a:p>
            <a:pPr marL="457212" indent="-304808">
              <a:lnSpc>
                <a:spcPct val="115000"/>
              </a:lnSpc>
              <a:buClr>
                <a:schemeClr val="dk2"/>
              </a:buClr>
              <a:buSzPts val="1200"/>
              <a:buFont typeface="Calibri"/>
              <a:buChar char="●"/>
            </a:pPr>
            <a:endParaRPr lang="fi" sz="1200" dirty="0">
              <a:solidFill>
                <a:schemeClr val="dk2"/>
              </a:solidFill>
              <a:highlight>
                <a:srgbClr val="FFFFFF"/>
              </a:highlight>
              <a:uFill>
                <a:noFill/>
              </a:uFill>
              <a:latin typeface="Calibri"/>
              <a:ea typeface="Calibri"/>
              <a:cs typeface="Calibri"/>
              <a:sym typeface="Calibri"/>
            </a:endParaRPr>
          </a:p>
          <a:p>
            <a:pPr marL="457212" indent="-304808">
              <a:lnSpc>
                <a:spcPct val="115000"/>
              </a:lnSpc>
              <a:buClr>
                <a:schemeClr val="dk2"/>
              </a:buClr>
              <a:buSzPts val="1200"/>
              <a:buFont typeface="Calibri"/>
              <a:buChar char="●"/>
            </a:pPr>
            <a:r>
              <a:rPr lang="fi" sz="1200" b="1" dirty="0">
                <a:solidFill>
                  <a:schemeClr val="dk2"/>
                </a:solidFill>
                <a:highlight>
                  <a:srgbClr val="FFFFFF"/>
                </a:highlight>
                <a:uFill>
                  <a:noFill/>
                </a:uFill>
                <a:latin typeface="Calibri"/>
                <a:ea typeface="Calibri"/>
                <a:cs typeface="Calibri"/>
                <a:sym typeface="Calibri"/>
              </a:rPr>
              <a:t>HUOM. Näyteliuos valmiiksi näyteputkessa!</a:t>
            </a:r>
            <a:endParaRPr sz="1150" b="1" dirty="0">
              <a:solidFill>
                <a:schemeClr val="dk2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6079" y="865215"/>
            <a:ext cx="4335998" cy="2955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/>
          <p:nvPr/>
        </p:nvSpPr>
        <p:spPr>
          <a:xfrm>
            <a:off x="8102" y="0"/>
            <a:ext cx="9135898" cy="227850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endParaRPr sz="1401"/>
          </a:p>
        </p:txBody>
      </p:sp>
      <p:sp>
        <p:nvSpPr>
          <p:cNvPr id="91" name="Google Shape;91;p16"/>
          <p:cNvSpPr/>
          <p:nvPr/>
        </p:nvSpPr>
        <p:spPr>
          <a:xfrm>
            <a:off x="2" y="4633628"/>
            <a:ext cx="9143998" cy="509872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sz="1100" dirty="0">
              <a:solidFill>
                <a:schemeClr val="lt1"/>
              </a:solidFill>
            </a:endParaRP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4CF05C82-34B9-4BF9-8764-59C61A4C0D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07"/>
          <a:stretch/>
        </p:blipFill>
        <p:spPr>
          <a:xfrm>
            <a:off x="100971" y="268552"/>
            <a:ext cx="3178011" cy="4365076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633893F8-DC2C-446D-A12A-6D80C1A68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7215" y="1938737"/>
            <a:ext cx="4572001" cy="255267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6DE8F25C-2E68-4153-BF23-5562D2C31A33}"/>
              </a:ext>
            </a:extLst>
          </p:cNvPr>
          <p:cNvSpPr txBox="1">
            <a:spLocks/>
          </p:cNvSpPr>
          <p:nvPr/>
        </p:nvSpPr>
        <p:spPr>
          <a:xfrm>
            <a:off x="3875022" y="652091"/>
            <a:ext cx="4499130" cy="51523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80" tIns="34290" rIns="68580" bIns="34290" rtlCol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/>
              <a:t>SELKEÄT KÄYTTÖOHJEET</a:t>
            </a:r>
          </a:p>
        </p:txBody>
      </p:sp>
    </p:spTree>
    <p:extLst>
      <p:ext uri="{BB962C8B-B14F-4D97-AF65-F5344CB8AC3E}">
        <p14:creationId xmlns:p14="http://schemas.microsoft.com/office/powerpoint/2010/main" val="3341207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3278" y="652515"/>
            <a:ext cx="4543051" cy="3305074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319084" y="1241828"/>
            <a:ext cx="3610201" cy="1047900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fi" sz="2201" b="1" dirty="0">
                <a:solidFill>
                  <a:srgbClr val="1E1E1E"/>
                </a:solidFill>
                <a:latin typeface="Oswald"/>
                <a:ea typeface="Oswald"/>
                <a:cs typeface="Oswald"/>
                <a:sym typeface="Oswald"/>
              </a:rPr>
              <a:t>Pakkauksessa QR-koodi, joka ohjaa opasvideoon</a:t>
            </a:r>
            <a:endParaRPr sz="4100" b="1" dirty="0">
              <a:solidFill>
                <a:srgbClr val="1E1E1E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1" name="Google Shape;101;p17"/>
          <p:cNvSpPr txBox="1">
            <a:spLocks noGrp="1"/>
          </p:cNvSpPr>
          <p:nvPr>
            <p:ph type="body" idx="1"/>
          </p:nvPr>
        </p:nvSpPr>
        <p:spPr>
          <a:xfrm>
            <a:off x="642971" y="2571750"/>
            <a:ext cx="3219600" cy="1707356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fi" sz="1451" b="1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Katso video: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fi-FI" sz="1851" dirty="0">
                <a:latin typeface="Calibri"/>
                <a:ea typeface="Calibri"/>
                <a:cs typeface="Calibri"/>
                <a:sym typeface="Calibri"/>
                <a:hlinkClick r:id="rId5"/>
              </a:rPr>
              <a:t>https://www.youtube.com/watch?v=ohL1i88RNgk</a:t>
            </a:r>
            <a:endParaRPr lang="fi-FI" sz="1851" dirty="0">
              <a:latin typeface="Calibri"/>
              <a:ea typeface="Calibri"/>
              <a:cs typeface="Calibri"/>
              <a:sym typeface="Calibri"/>
            </a:endParaRP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endParaRPr sz="185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7"/>
          <p:cNvSpPr/>
          <p:nvPr/>
        </p:nvSpPr>
        <p:spPr>
          <a:xfrm>
            <a:off x="0" y="0"/>
            <a:ext cx="9144000" cy="227850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endParaRPr sz="1401"/>
          </a:p>
        </p:txBody>
      </p:sp>
      <p:sp>
        <p:nvSpPr>
          <p:cNvPr id="103" name="Google Shape;103;p17"/>
          <p:cNvSpPr/>
          <p:nvPr/>
        </p:nvSpPr>
        <p:spPr>
          <a:xfrm>
            <a:off x="2" y="4633628"/>
            <a:ext cx="9143998" cy="509872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sz="11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/>
          <p:nvPr/>
        </p:nvSpPr>
        <p:spPr>
          <a:xfrm>
            <a:off x="8102" y="-6953"/>
            <a:ext cx="9135898" cy="218324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endParaRPr sz="1401"/>
          </a:p>
        </p:txBody>
      </p:sp>
      <p:sp>
        <p:nvSpPr>
          <p:cNvPr id="80" name="Google Shape;80;p15"/>
          <p:cNvSpPr/>
          <p:nvPr/>
        </p:nvSpPr>
        <p:spPr>
          <a:xfrm>
            <a:off x="2" y="4633628"/>
            <a:ext cx="9135898" cy="509872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sz="1100" dirty="0">
              <a:solidFill>
                <a:schemeClr val="lt1"/>
              </a:solidFill>
            </a:endParaRPr>
          </a:p>
        </p:txBody>
      </p:sp>
      <p:sp>
        <p:nvSpPr>
          <p:cNvPr id="84" name="Google Shape;84;p15"/>
          <p:cNvSpPr txBox="1"/>
          <p:nvPr/>
        </p:nvSpPr>
        <p:spPr>
          <a:xfrm>
            <a:off x="629803" y="438150"/>
            <a:ext cx="5391300" cy="492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6" tIns="91426" rIns="91426" bIns="91426" anchor="t" anchorCtr="0">
            <a:spAutoFit/>
          </a:bodyPr>
          <a:lstStyle/>
          <a:p>
            <a:r>
              <a:rPr lang="fi-FI" sz="20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MYYNTIPAKKAUS</a:t>
            </a:r>
            <a:endParaRPr sz="20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ekstiruutu 3">
            <a:extLst>
              <a:ext uri="{FF2B5EF4-FFF2-40B4-BE49-F238E27FC236}">
                <a16:creationId xmlns:a16="http://schemas.microsoft.com/office/drawing/2014/main" id="{732326D3-A414-4CE5-B38D-739A22DB5C03}"/>
              </a:ext>
            </a:extLst>
          </p:cNvPr>
          <p:cNvSpPr txBox="1"/>
          <p:nvPr/>
        </p:nvSpPr>
        <p:spPr>
          <a:xfrm>
            <a:off x="627434" y="1294552"/>
            <a:ext cx="40076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Tuotteet on </a:t>
            </a:r>
            <a:r>
              <a:rPr lang="fi-FI" dirty="0">
                <a:solidFill>
                  <a:schemeClr val="tx1"/>
                </a:solidFill>
              </a:rPr>
              <a:t>pakattu 88 </a:t>
            </a:r>
            <a:r>
              <a:rPr lang="fi-FI" dirty="0" err="1">
                <a:solidFill>
                  <a:schemeClr val="tx1"/>
                </a:solidFill>
              </a:rPr>
              <a:t>kpl:een</a:t>
            </a:r>
            <a:r>
              <a:rPr lang="fi-FI" dirty="0">
                <a:solidFill>
                  <a:schemeClr val="tx1"/>
                </a:solidFill>
              </a:rPr>
              <a:t> A3 (440x315x210) </a:t>
            </a:r>
            <a:r>
              <a:rPr lang="fi-FI" dirty="0"/>
              <a:t>pahvilaatikoihin</a:t>
            </a:r>
          </a:p>
          <a:p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Yhden testin koko 20cm x 7cm x 2cm</a:t>
            </a:r>
          </a:p>
          <a:p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Euro-lavalla on yhteensä 20 pahvilaatikkoa ja 1760 testiä 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BA88361B-B478-4B90-B1F8-3D8E7890A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3091" y="570845"/>
            <a:ext cx="2615411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98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/>
          <p:nvPr/>
        </p:nvSpPr>
        <p:spPr>
          <a:xfrm>
            <a:off x="0" y="0"/>
            <a:ext cx="9144000" cy="227850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endParaRPr sz="1401"/>
          </a:p>
        </p:txBody>
      </p:sp>
      <p:sp>
        <p:nvSpPr>
          <p:cNvPr id="103" name="Google Shape;103;p17"/>
          <p:cNvSpPr/>
          <p:nvPr/>
        </p:nvSpPr>
        <p:spPr>
          <a:xfrm>
            <a:off x="2" y="4633628"/>
            <a:ext cx="9143998" cy="509872"/>
          </a:xfrm>
          <a:prstGeom prst="rect">
            <a:avLst/>
          </a:prstGeom>
          <a:solidFill>
            <a:srgbClr val="03ABBD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fi" sz="900">
                <a:solidFill>
                  <a:schemeClr val="lt1"/>
                </a:solidFill>
              </a:rPr>
              <a:t>© 2021, Co-Test Finland Oy</a:t>
            </a:r>
            <a:endParaRPr sz="1100">
              <a:solidFill>
                <a:schemeClr val="lt1"/>
              </a:solidFill>
            </a:endParaRPr>
          </a:p>
        </p:txBody>
      </p:sp>
      <p:sp>
        <p:nvSpPr>
          <p:cNvPr id="9" name="Google Shape;100;p17">
            <a:extLst>
              <a:ext uri="{FF2B5EF4-FFF2-40B4-BE49-F238E27FC236}">
                <a16:creationId xmlns:a16="http://schemas.microsoft.com/office/drawing/2014/main" id="{268BB523-F490-46DB-A59A-95D140E9CD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287688" y="157163"/>
            <a:ext cx="3400538" cy="930559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fi-FI" sz="4100" b="1" dirty="0">
                <a:solidFill>
                  <a:srgbClr val="1E1E1E"/>
                </a:solidFill>
                <a:latin typeface="Oswald"/>
                <a:ea typeface="Oswald"/>
                <a:cs typeface="Oswald"/>
                <a:sym typeface="Oswald"/>
              </a:rPr>
              <a:t>HINNAT</a:t>
            </a:r>
            <a:endParaRPr sz="4100" b="1" dirty="0">
              <a:solidFill>
                <a:srgbClr val="1E1E1E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BD28AA4-D503-4627-85F2-0F127BAA5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1080" y="1122974"/>
            <a:ext cx="2994250" cy="1287073"/>
          </a:xfrm>
        </p:spPr>
        <p:txBody>
          <a:bodyPr>
            <a:normAutofit/>
          </a:bodyPr>
          <a:lstStyle/>
          <a:p>
            <a:pPr marL="114304" indent="0">
              <a:buNone/>
            </a:pPr>
            <a:r>
              <a:rPr lang="fi-FI" sz="1400" b="1" dirty="0"/>
              <a:t>AIKUISTENTESTI 1kpl</a:t>
            </a:r>
          </a:p>
          <a:p>
            <a:r>
              <a:rPr lang="fi-FI" sz="1400" b="1" dirty="0"/>
              <a:t>Laatikossa 88 kpl</a:t>
            </a:r>
          </a:p>
          <a:p>
            <a:r>
              <a:rPr lang="fi-FI" sz="1400" b="1" dirty="0"/>
              <a:t>Eurolavalla 1760 testiä</a:t>
            </a:r>
          </a:p>
          <a:p>
            <a:endParaRPr lang="fi-FI" sz="1400" b="1" dirty="0"/>
          </a:p>
          <a:p>
            <a:pPr marL="114304" indent="0">
              <a:buNone/>
            </a:pPr>
            <a:endParaRPr lang="fi-FI" sz="1400" b="1" dirty="0"/>
          </a:p>
          <a:p>
            <a:endParaRPr lang="fi-FI" sz="1400" b="1" dirty="0"/>
          </a:p>
          <a:p>
            <a:pPr marL="114304" indent="0">
              <a:buNone/>
            </a:pPr>
            <a:endParaRPr lang="fi-FI" sz="1400" b="1" dirty="0"/>
          </a:p>
        </p:txBody>
      </p:sp>
    </p:spTree>
    <p:extLst>
      <p:ext uri="{BB962C8B-B14F-4D97-AF65-F5344CB8AC3E}">
        <p14:creationId xmlns:p14="http://schemas.microsoft.com/office/powerpoint/2010/main" val="117518182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6A0CFEAC485E42869994B09AE458E2" ma:contentTypeVersion="22" ma:contentTypeDescription="Create a new document." ma:contentTypeScope="" ma:versionID="02974e19125e1b3b9bc80c32b95cc29e">
  <xsd:schema xmlns:xsd="http://www.w3.org/2001/XMLSchema" xmlns:xs="http://www.w3.org/2001/XMLSchema" xmlns:p="http://schemas.microsoft.com/office/2006/metadata/properties" xmlns:ns2="e21f2dac-1539-43fb-b042-284006bcab72" xmlns:ns3="2f1f86b0-59ff-4cf9-839d-08dbb991eb12" xmlns:ns4="35807d02-d791-46c3-aca9-90d83b71170c" targetNamespace="http://schemas.microsoft.com/office/2006/metadata/properties" ma:root="true" ma:fieldsID="d9c3e1abe2a97f23acd20134db008d59" ns2:_="" ns3:_="" ns4:_="">
    <xsd:import namespace="e21f2dac-1539-43fb-b042-284006bcab72"/>
    <xsd:import namespace="2f1f86b0-59ff-4cf9-839d-08dbb991eb12"/>
    <xsd:import namespace="35807d02-d791-46c3-aca9-90d83b71170c"/>
    <xsd:element name="properties">
      <xsd:complexType>
        <xsd:sequence>
          <xsd:element name="documentManagement">
            <xsd:complexType>
              <xsd:all>
                <xsd:element ref="ns2:oc34b585689f4dfa819b460c7da6493b" minOccurs="0"/>
                <xsd:element ref="ns2:g7471931938c4034b508899873e8d43d" minOccurs="0"/>
                <xsd:element ref="ns2:ga0bd72dfe334d8ba0a9e263b2667637" minOccurs="0"/>
                <xsd:element ref="ns2:af31eb776b904045a64e8c81667cc76d" minOccurs="0"/>
                <xsd:element ref="ns3:TaxCatchAll" minOccurs="0"/>
                <xsd:element ref="ns2:hc8f0430987c4efd93177526a7dcf776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3:SharedWithUsers" minOccurs="0"/>
                <xsd:element ref="ns3:SharedWithDetails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1f2dac-1539-43fb-b042-284006bcab72" elementFormDefault="qualified">
    <xsd:import namespace="http://schemas.microsoft.com/office/2006/documentManagement/types"/>
    <xsd:import namespace="http://schemas.microsoft.com/office/infopath/2007/PartnerControls"/>
    <xsd:element name="oc34b585689f4dfa819b460c7da6493b" ma:index="8" nillable="true" ma:taxonomy="true" ma:internalName="oc34b585689f4dfa819b460c7da6493b" ma:taxonomyFieldName="WG_Organization" ma:displayName="WG_Organization" ma:default="" ma:fieldId="{8c34b585-689f-4dfa-819b-460c7da6493b}" ma:sspId="e1214823-7b53-4a40-a5c1-a2a3db701ca4" ma:termSetId="053cc523-5892-41cc-a052-63794e63ca0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7471931938c4034b508899873e8d43d" ma:index="9" nillable="true" ma:taxonomy="true" ma:internalName="g7471931938c4034b508899873e8d43d" ma:taxonomyFieldName="WG_ProductGroup" ma:displayName="WG_ProductGroup" ma:default="" ma:fieldId="{07471931-938c-4034-b508-899873e8d43d}" ma:sspId="e1214823-7b53-4a40-a5c1-a2a3db701ca4" ma:termSetId="b1a46b29-cc22-418b-89db-bcb7a4e5843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a0bd72dfe334d8ba0a9e263b2667637" ma:index="10" nillable="true" ma:displayName="WG_Company_0" ma:hidden="true" ma:internalName="ga0bd72dfe334d8ba0a9e263b2667637">
      <xsd:simpleType>
        <xsd:restriction base="dms:Note"/>
      </xsd:simpleType>
    </xsd:element>
    <xsd:element name="af31eb776b904045a64e8c81667cc76d" ma:index="11" nillable="true" ma:taxonomy="true" ma:internalName="af31eb776b904045a64e8c81667cc76d" ma:taxonomyFieldName="WG_Brand" ma:displayName="WG_Brand" ma:default="" ma:fieldId="{af31eb77-6b90-4045-a64e-8c81667cc76d}" ma:sspId="e1214823-7b53-4a40-a5c1-a2a3db701ca4" ma:termSetId="b1a46b29-cc22-418b-89db-bcb7a4e5843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c8f0430987c4efd93177526a7dcf776" ma:index="15" nillable="true" ma:taxonomy="true" ma:internalName="hc8f0430987c4efd93177526a7dcf776" ma:taxonomyFieldName="WG_Category" ma:displayName="WG_Category" ma:default="" ma:fieldId="{1c8f0430-987c-4efd-9317-7526a7dcf776}" ma:sspId="e1214823-7b53-4a40-a5c1-a2a3db701ca4" ma:termSetId="ff2c8bc6-05aa-41be-8190-5223120a8e2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1f86b0-59ff-4cf9-839d-08dbb991eb1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514959a-fdbe-4359-8125-acdfd1e39077}" ma:internalName="TaxCatchAll" ma:showField="CatchAllData" ma:web="2f1f86b0-59ff-4cf9-839d-08dbb991eb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807d02-d791-46c3-aca9-90d83b7117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1" nillable="true" ma:displayName="Tags" ma:internalName="MediaServiceAutoTags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c34b585689f4dfa819b460c7da6493b xmlns="e21f2dac-1539-43fb-b042-284006bcab72">
      <Terms xmlns="http://schemas.microsoft.com/office/infopath/2007/PartnerControls"/>
    </oc34b585689f4dfa819b460c7da6493b>
    <ga0bd72dfe334d8ba0a9e263b2667637 xmlns="e21f2dac-1539-43fb-b042-284006bcab72" xsi:nil="true"/>
    <TaxCatchAll xmlns="2f1f86b0-59ff-4cf9-839d-08dbb991eb12" xsi:nil="true"/>
    <af31eb776b904045a64e8c81667cc76d xmlns="e21f2dac-1539-43fb-b042-284006bcab72">
      <Terms xmlns="http://schemas.microsoft.com/office/infopath/2007/PartnerControls"/>
    </af31eb776b904045a64e8c81667cc76d>
    <hc8f0430987c4efd93177526a7dcf776 xmlns="e21f2dac-1539-43fb-b042-284006bcab72">
      <Terms xmlns="http://schemas.microsoft.com/office/infopath/2007/PartnerControls"/>
    </hc8f0430987c4efd93177526a7dcf776>
    <g7471931938c4034b508899873e8d43d xmlns="e21f2dac-1539-43fb-b042-284006bcab72">
      <Terms xmlns="http://schemas.microsoft.com/office/infopath/2007/PartnerControls"/>
    </g7471931938c4034b508899873e8d43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87A55A-69F5-4763-B8D4-B2143451E1CC}">
  <ds:schemaRefs>
    <ds:schemaRef ds:uri="2f1f86b0-59ff-4cf9-839d-08dbb991eb12"/>
    <ds:schemaRef ds:uri="35807d02-d791-46c3-aca9-90d83b71170c"/>
    <ds:schemaRef ds:uri="e21f2dac-1539-43fb-b042-284006bcab7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DE8D10E-FFE8-46B5-AFB9-594DEEF53461}">
  <ds:schemaRefs>
    <ds:schemaRef ds:uri="http://purl.org/dc/elements/1.1/"/>
    <ds:schemaRef ds:uri="http://schemas.microsoft.com/office/2006/metadata/properties"/>
    <ds:schemaRef ds:uri="e21f2dac-1539-43fb-b042-284006bcab72"/>
    <ds:schemaRef ds:uri="http://schemas.microsoft.com/office/infopath/2007/PartnerControls"/>
    <ds:schemaRef ds:uri="http://purl.org/dc/terms/"/>
    <ds:schemaRef ds:uri="35807d02-d791-46c3-aca9-90d83b71170c"/>
    <ds:schemaRef ds:uri="http://schemas.openxmlformats.org/package/2006/metadata/core-properties"/>
    <ds:schemaRef ds:uri="http://schemas.microsoft.com/office/2006/documentManagement/types"/>
    <ds:schemaRef ds:uri="2f1f86b0-59ff-4cf9-839d-08dbb991eb1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92ADE5C-2624-4B80-961C-50028E3A3F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3314</TotalTime>
  <Words>279</Words>
  <Application>Microsoft Office PowerPoint</Application>
  <PresentationFormat>On-screen Show (16:9)</PresentationFormat>
  <Paragraphs>44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Oswald</vt:lpstr>
      <vt:lpstr>Calibri</vt:lpstr>
      <vt:lpstr>Arial</vt:lpstr>
      <vt:lpstr>Oswald SemiBold</vt:lpstr>
      <vt:lpstr>Simple Light</vt:lpstr>
      <vt:lpstr>KORONA PIKATESTIT</vt:lpstr>
      <vt:lpstr>VALMISTAJA</vt:lpstr>
      <vt:lpstr>TESTIMME KULUTTAJILLE</vt:lpstr>
      <vt:lpstr>PowerPoint Presentation</vt:lpstr>
      <vt:lpstr>autotest COVID-VIRO®-antigeenipikatesti</vt:lpstr>
      <vt:lpstr>PowerPoint Presentation</vt:lpstr>
      <vt:lpstr>Pakkauksessa QR-koodi, joka ohjaa opasvideoon</vt:lpstr>
      <vt:lpstr>PowerPoint Presentation</vt:lpstr>
      <vt:lpstr>HINNAT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OTSIKKO</dc:title>
  <dc:creator>Petri Saarinen</dc:creator>
  <cp:lastModifiedBy>kaija.mantynen</cp:lastModifiedBy>
  <cp:revision>18</cp:revision>
  <dcterms:modified xsi:type="dcterms:W3CDTF">2022-09-02T09:35:32Z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0x010100C76A0CFEAC485E42869994B09AE458E2</vt:lpwstr>
  </property>
  <property fmtid="{D5CDD505-2E9C-101B-9397-08002B2CF9AE}" pid="3" name="WG_Brand">
    <vt:lpwstr/>
  </property>
  <property fmtid="{D5CDD505-2E9C-101B-9397-08002B2CF9AE}" pid="4" name="WG_Category">
    <vt:lpwstr/>
  </property>
  <property fmtid="{D5CDD505-2E9C-101B-9397-08002B2CF9AE}" pid="5" name="WG_ProductGroup">
    <vt:lpwstr/>
  </property>
  <property fmtid="{D5CDD505-2E9C-101B-9397-08002B2CF9AE}" pid="6" name="WG_Organization">
    <vt:lpwstr/>
  </property>
</Properties>
</file>